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1" r:id="rId8"/>
    <p:sldId id="257" r:id="rId9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2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C0016B-974D-3086-82D5-35D6EDCFA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FDC65DA-2AFD-8D6E-3F5C-3A4CF64121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C093278-DFD5-A8B6-7F50-2D5D4DF14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1925C9-6F6F-8E94-255E-4C46945B3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C7312C-52E0-4EC2-65AB-D8B01307D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55882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A7D965-E87A-8057-F7CC-5A037B77C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FEEAA6D-534F-5D89-C587-79E51E341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27FD89-C96B-A68F-8AC2-876DAAE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5C60DB-5811-4420-F705-FCA9B337A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97FB4C-4278-333D-9B9B-0D5E62031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9812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4CAB592-F47E-1DA5-F072-16F4D69CBD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C8E93F0-E6A0-DF13-D340-920B4A8BF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D0F201-D4A0-9A77-1E02-AB2853BDF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69B6B5-9C41-5053-13A6-44388E9ED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6F5BDA-7B24-C9F4-3A01-E6E6CD58A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32952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7881A7-E14F-F51E-2D97-2AEC8D4A9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0D7F6A-DF33-78DE-13C9-07243DA0D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9B5F47-4F7F-CA0D-2DFB-B00D79145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DCDF64-8AD5-4666-CE1B-1833CBFDF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0B26F6-E01B-2DC9-698A-C39E30464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55905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877AFE-23DE-91D6-BC82-E2C4593CC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D7BEF0-3ADD-89D3-52C0-FF25F23CD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D8BF93-D55A-C939-8736-FAFB1BA82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7C63C6-5B54-50D5-9EBC-91711B1B4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0467E7-13DB-8836-1414-CBC3C1791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01190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34E03D-B818-D7C3-5453-BB2B1D59A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A55793-FF44-BE13-009B-62C8B78C8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17E8E8D-C102-C9E1-FFE0-DDB894016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203B817-DD1D-3A37-1A63-ADA9F6C40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7E3BBF-2E9E-9DDC-C308-BEBD34FE9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4FE08D-FF47-390E-CE81-F1C7D487B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62047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3360D4-10ED-F02F-0D5C-CCE23A33A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3935FE-8BE9-8D68-99B9-94D8642E1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153DEF5-A816-9147-BBD2-BBA396512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ECE7D3-EC49-C8E4-76F5-863D3E003F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C6172B8-41CC-5299-3254-2A800ECDC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80B3E14-9BEA-E178-8B6B-4FFFDD902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5A534BA-2168-1D1D-E5DF-B9384B2B1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5351F75-DC84-DFD7-D7FA-C467B7E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42193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90EF78-3567-BC2C-423A-62D7C9797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4C8E961-3D87-6896-A398-24AC73457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5A5143D-1209-EBA7-3FCC-049AFDBBE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4F0D125-098C-7FF9-D763-794AC5571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6554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C50178D-3488-B125-E11F-0CA1C9809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FB34EE3-D8C9-A202-FA8A-FA2403E24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D81907-FA08-9273-5B93-F33270B0C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67818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50517-78AC-1614-75FA-026AD4DB0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94D63F-C03A-3031-5B41-2CDB948C1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A536C16-0E5C-1403-616C-BB6249293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4249EA7-B726-AE26-163F-A08429DC3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81C9638-3DDA-3B94-966F-4561A764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DE84DD-FA3A-141C-5075-68FE2857A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033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6BE48A-DD6D-166E-748A-6C3C76765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359E9F1-F976-FE2E-7EF7-39841438D8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DADEE98-F6EF-9C0E-E88F-4F233BCDC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5A2F9E2-F9EA-A711-B2BD-6FA331E6A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24693A0-2463-04EB-CA4F-0400D65A6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B37E3B1-8E57-07D0-2D5E-5EF4E3F8B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14324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717C5BB-1C1A-A880-EB62-3B54E68AD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1BCFC6D-1ADD-5663-17A6-B44E379E3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4B6F23-92C4-0C64-0028-8BA9DEEDF5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717C74-C2FF-4384-B06A-30F8D383F9E4}" type="datetimeFigureOut">
              <a:rPr lang="es-AR" smtClean="0"/>
              <a:t>24/2/2026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83B127-8445-C327-7C05-0998201751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536D61-8706-FE2E-544E-794B60BA3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08B971-F75C-4585-BE3C-C788834C3AB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69105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Imagen que contiene calle, agua, grande, sostener">
            <a:extLst>
              <a:ext uri="{FF2B5EF4-FFF2-40B4-BE49-F238E27FC236}">
                <a16:creationId xmlns:a16="http://schemas.microsoft.com/office/drawing/2014/main" id="{D62D2368-E9D1-A326-2061-9D950E78D87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8" r="5898" b="-1"/>
          <a:stretch>
            <a:fillRect/>
          </a:stretch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8618658-6825-0888-1912-10FEE6BDA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s-AR" dirty="0">
                <a:solidFill>
                  <a:srgbClr val="FFFFFF"/>
                </a:solidFill>
              </a:rPr>
              <a:t>Análisis de videojuegos de PlayStation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4A3609-3453-5812-5659-E027CCBFF5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s-AR" dirty="0">
                <a:solidFill>
                  <a:srgbClr val="FFFFFF"/>
                </a:solidFill>
              </a:rPr>
              <a:t>Primera Entrega – Valentin Bustillo Leonis</a:t>
            </a:r>
          </a:p>
        </p:txBody>
      </p:sp>
    </p:spTree>
    <p:extLst>
      <p:ext uri="{BB962C8B-B14F-4D97-AF65-F5344CB8AC3E}">
        <p14:creationId xmlns:p14="http://schemas.microsoft.com/office/powerpoint/2010/main" val="4047528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744880-75F0-2E2E-D2C3-541D4F2200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Imagen que contiene calle, agua, grande, sostener">
            <a:extLst>
              <a:ext uri="{FF2B5EF4-FFF2-40B4-BE49-F238E27FC236}">
                <a16:creationId xmlns:a16="http://schemas.microsoft.com/office/drawing/2014/main" id="{FE77D13F-373F-F9A1-17F5-7E61FDAB3E8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8" r="5898" b="-1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771E4D8-3B27-75A4-9D70-598F9A016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s-AR">
                <a:solidFill>
                  <a:srgbClr val="FFFFFF"/>
                </a:solidFill>
              </a:rPr>
              <a:t>Abstract y Audiencia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1A654C-FAF9-FC59-EDC5-D6658D3969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s-ES" sz="1500">
                <a:solidFill>
                  <a:srgbClr val="FFFFFF"/>
                </a:solidFill>
              </a:rPr>
              <a:t>Elegí analizar el catálogo de PlayStation para entender cómo se distribuye la oferta en el mercado actual.</a:t>
            </a:r>
          </a:p>
          <a:p>
            <a:r>
              <a:rPr lang="es-ES" sz="1500">
                <a:solidFill>
                  <a:srgbClr val="FFFFFF"/>
                </a:solidFill>
              </a:rPr>
              <a:t>Dirigido a estudiantes del sector, creadores de contenido y gamers que quieran conocer tendencias de la industria.</a:t>
            </a:r>
            <a:endParaRPr lang="es-AR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978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FFEE6C-9EF8-E7C3-2646-A0946B697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Imagen 4" descr="Imagen que contiene calle, agua, grande, sostener">
            <a:extLst>
              <a:ext uri="{FF2B5EF4-FFF2-40B4-BE49-F238E27FC236}">
                <a16:creationId xmlns:a16="http://schemas.microsoft.com/office/drawing/2014/main" id="{73E2EF57-2731-047D-4949-51E5A06A284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8" r="5898" b="-1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1A04D21-3610-E656-42C1-2AAED9A179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181" y="1122363"/>
            <a:ext cx="9795637" cy="2220775"/>
          </a:xfrm>
        </p:spPr>
        <p:txBody>
          <a:bodyPr>
            <a:normAutofit/>
          </a:bodyPr>
          <a:lstStyle/>
          <a:p>
            <a:r>
              <a:rPr lang="es-AR" sz="5200">
                <a:solidFill>
                  <a:srgbClr val="FFFFFF"/>
                </a:solidFill>
              </a:rPr>
              <a:t>Preguntas a responder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065D83E-C86F-F900-E24F-7F91C6F807C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198181" y="3514853"/>
            <a:ext cx="9795637" cy="205704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AR" altLang="es-AR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¿Cuáles son los géneros de videojuegos más frecuentes?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AR" altLang="es-AR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¿Qué estudios desarrolladores tienen más juegos?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AR" altLang="es-AR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¿Qué empresas lideran la publicación de títulos?</a:t>
            </a:r>
          </a:p>
        </p:txBody>
      </p:sp>
    </p:spTree>
    <p:extLst>
      <p:ext uri="{BB962C8B-B14F-4D97-AF65-F5344CB8AC3E}">
        <p14:creationId xmlns:p14="http://schemas.microsoft.com/office/powerpoint/2010/main" val="1192622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3B9128-89FC-53C0-0AD1-D34600DC8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n 4" descr="Imagen que contiene calle, agua, grande, sostener">
            <a:extLst>
              <a:ext uri="{FF2B5EF4-FFF2-40B4-BE49-F238E27FC236}">
                <a16:creationId xmlns:a16="http://schemas.microsoft.com/office/drawing/2014/main" id="{86454586-2206-A685-BC78-4A42712C4FE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8" r="5898" b="-1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722F257-B4C5-D60F-38BE-F11CBE3E95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600427"/>
            <a:ext cx="9875520" cy="3299902"/>
          </a:xfrm>
        </p:spPr>
        <p:txBody>
          <a:bodyPr>
            <a:normAutofit/>
          </a:bodyPr>
          <a:lstStyle/>
          <a:p>
            <a:pPr algn="l"/>
            <a:r>
              <a:rPr lang="es-AR" sz="8200">
                <a:solidFill>
                  <a:srgbClr val="FFFFFF"/>
                </a:solidFill>
              </a:rPr>
              <a:t>Resumen de Metadata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B6B1A5-BE21-D7F3-E630-02469CA384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536" y="4072045"/>
            <a:ext cx="9875520" cy="1414355"/>
          </a:xfrm>
        </p:spPr>
        <p:txBody>
          <a:bodyPr>
            <a:normAutofit/>
          </a:bodyPr>
          <a:lstStyle/>
          <a:p>
            <a:pPr algn="l"/>
            <a:r>
              <a:rPr lang="es-ES" dirty="0">
                <a:solidFill>
                  <a:srgbClr val="FFFFFF"/>
                </a:solidFill>
              </a:rPr>
              <a:t>Se consumió la API pública de </a:t>
            </a:r>
            <a:r>
              <a:rPr lang="es-ES" i="1" dirty="0" err="1">
                <a:solidFill>
                  <a:srgbClr val="FFFFFF"/>
                </a:solidFill>
              </a:rPr>
              <a:t>SampleAPIs</a:t>
            </a:r>
            <a:r>
              <a:rPr lang="es-ES" dirty="0">
                <a:solidFill>
                  <a:srgbClr val="FFFFFF"/>
                </a:solidFill>
              </a:rPr>
              <a:t> sin necesidad de API Key.</a:t>
            </a:r>
          </a:p>
          <a:p>
            <a:pPr algn="l"/>
            <a:r>
              <a:rPr lang="es-AR" b="1" dirty="0" err="1">
                <a:solidFill>
                  <a:srgbClr val="FFFFFF"/>
                </a:solidFill>
              </a:rPr>
              <a:t>Dataset</a:t>
            </a:r>
            <a:r>
              <a:rPr lang="es-AR" b="1" dirty="0">
                <a:solidFill>
                  <a:srgbClr val="FFFFFF"/>
                </a:solidFill>
              </a:rPr>
              <a:t>:</a:t>
            </a:r>
            <a:r>
              <a:rPr lang="es-AR" dirty="0">
                <a:solidFill>
                  <a:srgbClr val="FFFFFF"/>
                </a:solidFill>
              </a:rPr>
              <a:t> Contiene 1151 filas (videojuegos) y 6 columnas (id, </a:t>
            </a:r>
            <a:r>
              <a:rPr lang="es-AR" dirty="0" err="1">
                <a:solidFill>
                  <a:srgbClr val="FFFFFF"/>
                </a:solidFill>
              </a:rPr>
              <a:t>name</a:t>
            </a:r>
            <a:r>
              <a:rPr lang="es-AR" dirty="0">
                <a:solidFill>
                  <a:srgbClr val="FFFFFF"/>
                </a:solidFill>
              </a:rPr>
              <a:t>, </a:t>
            </a:r>
            <a:r>
              <a:rPr lang="es-AR" dirty="0" err="1">
                <a:solidFill>
                  <a:srgbClr val="FFFFFF"/>
                </a:solidFill>
              </a:rPr>
              <a:t>genre</a:t>
            </a:r>
            <a:r>
              <a:rPr lang="es-AR" dirty="0">
                <a:solidFill>
                  <a:srgbClr val="FFFFFF"/>
                </a:solidFill>
              </a:rPr>
              <a:t>, </a:t>
            </a:r>
            <a:r>
              <a:rPr lang="es-AR" dirty="0" err="1">
                <a:solidFill>
                  <a:srgbClr val="FFFFFF"/>
                </a:solidFill>
              </a:rPr>
              <a:t>developers</a:t>
            </a:r>
            <a:r>
              <a:rPr lang="es-AR" dirty="0">
                <a:solidFill>
                  <a:srgbClr val="FFFFFF"/>
                </a:solidFill>
              </a:rPr>
              <a:t>, </a:t>
            </a:r>
            <a:r>
              <a:rPr lang="es-AR" dirty="0" err="1">
                <a:solidFill>
                  <a:srgbClr val="FFFFFF"/>
                </a:solidFill>
              </a:rPr>
              <a:t>publishers</a:t>
            </a:r>
            <a:r>
              <a:rPr lang="es-AR" dirty="0">
                <a:solidFill>
                  <a:srgbClr val="FFFFFF"/>
                </a:solidFill>
              </a:rPr>
              <a:t>, </a:t>
            </a:r>
            <a:r>
              <a:rPr lang="es-AR" dirty="0" err="1">
                <a:solidFill>
                  <a:srgbClr val="FFFFFF"/>
                </a:solidFill>
              </a:rPr>
              <a:t>releaseDates</a:t>
            </a:r>
            <a:r>
              <a:rPr lang="es-AR" dirty="0">
                <a:solidFill>
                  <a:srgbClr val="FFFFFF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216950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9A8CF-AD92-967A-70F7-28C3479F9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calle, agua, grande, sostener">
            <a:extLst>
              <a:ext uri="{FF2B5EF4-FFF2-40B4-BE49-F238E27FC236}">
                <a16:creationId xmlns:a16="http://schemas.microsoft.com/office/drawing/2014/main" id="{4107E169-F7E5-E7CE-27C8-D0C49E0D8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D8C2320-4568-DAD1-A2AB-235472F7F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482"/>
            <a:ext cx="9144000" cy="1048543"/>
          </a:xfrm>
        </p:spPr>
        <p:txBody>
          <a:bodyPr/>
          <a:lstStyle/>
          <a:p>
            <a:r>
              <a:rPr lang="es-AR" dirty="0">
                <a:solidFill>
                  <a:schemeClr val="bg1"/>
                </a:solidFill>
              </a:rPr>
              <a:t>Géneros más frecuentes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6C5D766-D9C4-1DD8-C6B0-56B5AB7A5C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27275" y="2165826"/>
            <a:ext cx="5673436" cy="1934686"/>
          </a:xfrm>
        </p:spPr>
        <p:txBody>
          <a:bodyPr>
            <a:norm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Existe una dominancia del género </a:t>
            </a:r>
            <a:r>
              <a:rPr lang="es-ES" sz="2800" i="1" dirty="0" err="1">
                <a:solidFill>
                  <a:schemeClr val="bg1"/>
                </a:solidFill>
              </a:rPr>
              <a:t>Action</a:t>
            </a:r>
            <a:r>
              <a:rPr lang="es-ES" sz="2800" i="1" dirty="0">
                <a:solidFill>
                  <a:schemeClr val="bg1"/>
                </a:solidFill>
              </a:rPr>
              <a:t> Role-</a:t>
            </a:r>
            <a:r>
              <a:rPr lang="es-ES" sz="2800" i="1" dirty="0" err="1">
                <a:solidFill>
                  <a:schemeClr val="bg1"/>
                </a:solidFill>
              </a:rPr>
              <a:t>playing</a:t>
            </a:r>
            <a:r>
              <a:rPr lang="es-ES" sz="2800" dirty="0">
                <a:solidFill>
                  <a:schemeClr val="bg1"/>
                </a:solidFill>
              </a:rPr>
              <a:t>, seguido en segundo lugar por </a:t>
            </a:r>
            <a:r>
              <a:rPr lang="es-ES" sz="2800" i="1" dirty="0" err="1">
                <a:solidFill>
                  <a:schemeClr val="bg1"/>
                </a:solidFill>
              </a:rPr>
              <a:t>Hidden</a:t>
            </a:r>
            <a:r>
              <a:rPr lang="es-ES" sz="2800" i="1" dirty="0">
                <a:solidFill>
                  <a:schemeClr val="bg1"/>
                </a:solidFill>
              </a:rPr>
              <a:t> </a:t>
            </a:r>
            <a:r>
              <a:rPr lang="es-ES" sz="2800" i="1" dirty="0" err="1">
                <a:solidFill>
                  <a:schemeClr val="bg1"/>
                </a:solidFill>
              </a:rPr>
              <a:t>Object</a:t>
            </a:r>
            <a:r>
              <a:rPr lang="es-ES" sz="2800" dirty="0">
                <a:solidFill>
                  <a:schemeClr val="bg1"/>
                </a:solidFill>
              </a:rPr>
              <a:t>.</a:t>
            </a:r>
            <a:endParaRPr lang="es-AR" sz="2800" dirty="0">
              <a:solidFill>
                <a:schemeClr val="bg1"/>
              </a:solidFill>
            </a:endParaRPr>
          </a:p>
        </p:txBody>
      </p:sp>
      <p:pic>
        <p:nvPicPr>
          <p:cNvPr id="8" name="Imagen 7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894460DD-2EC0-C4D5-8168-E512BC374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891" y="1772444"/>
            <a:ext cx="4455095" cy="465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52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ED2E3-92F6-2D33-7849-0F30E24C9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calle, agua, grande, sostener">
            <a:extLst>
              <a:ext uri="{FF2B5EF4-FFF2-40B4-BE49-F238E27FC236}">
                <a16:creationId xmlns:a16="http://schemas.microsoft.com/office/drawing/2014/main" id="{786B5943-FB81-91A6-678E-90033CA314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703DBF5-CBB1-4ACC-C98D-61518FF17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521566"/>
            <a:ext cx="9144000" cy="1160462"/>
          </a:xfrm>
        </p:spPr>
        <p:txBody>
          <a:bodyPr/>
          <a:lstStyle/>
          <a:p>
            <a:r>
              <a:rPr lang="es-AR">
                <a:solidFill>
                  <a:schemeClr val="bg1"/>
                </a:solidFill>
              </a:rPr>
              <a:t>Desarrolladores Principales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55F2EBC-EBBA-0E5D-6C01-55E39B6CE8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2334" y="2373114"/>
            <a:ext cx="4403913" cy="1722997"/>
          </a:xfrm>
        </p:spPr>
        <p:txBody>
          <a:bodyPr>
            <a:normAutofit/>
          </a:bodyPr>
          <a:lstStyle/>
          <a:p>
            <a:r>
              <a:rPr lang="es-AR" sz="2800" dirty="0">
                <a:solidFill>
                  <a:schemeClr val="bg1"/>
                </a:solidFill>
              </a:rPr>
              <a:t>Se observa a Square Enix como el estudio que mas juegos ha desarrollado en la lista</a:t>
            </a:r>
          </a:p>
        </p:txBody>
      </p:sp>
      <p:pic>
        <p:nvPicPr>
          <p:cNvPr id="6" name="Imagen 5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7261AA3F-3F37-B9CA-C911-256E8384B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770" y="1855788"/>
            <a:ext cx="4155898" cy="448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998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92751-5914-DA66-57E7-A0EDA6EAD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calle, agua, grande, sostener">
            <a:extLst>
              <a:ext uri="{FF2B5EF4-FFF2-40B4-BE49-F238E27FC236}">
                <a16:creationId xmlns:a16="http://schemas.microsoft.com/office/drawing/2014/main" id="{F6C55345-ED60-492E-CBB6-41D483D67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E91F0A7-B989-70CC-6708-2B0FC55F0C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5734"/>
            <a:ext cx="9144000" cy="1125957"/>
          </a:xfrm>
        </p:spPr>
        <p:txBody>
          <a:bodyPr/>
          <a:lstStyle/>
          <a:p>
            <a:r>
              <a:rPr lang="es-AR" dirty="0" err="1">
                <a:solidFill>
                  <a:schemeClr val="bg1"/>
                </a:solidFill>
              </a:rPr>
              <a:t>Publishers</a:t>
            </a:r>
            <a:r>
              <a:rPr lang="es-AR" dirty="0">
                <a:solidFill>
                  <a:schemeClr val="bg1"/>
                </a:solidFill>
              </a:rPr>
              <a:t> Principales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D9CE20-FAEE-CD31-ACF7-87EF2B5D4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9241" y="2411902"/>
            <a:ext cx="4551830" cy="1655762"/>
          </a:xfrm>
        </p:spPr>
        <p:txBody>
          <a:bodyPr>
            <a:normAutofit/>
          </a:bodyPr>
          <a:lstStyle/>
          <a:p>
            <a:r>
              <a:rPr lang="es-AR" sz="2800" dirty="0">
                <a:solidFill>
                  <a:schemeClr val="bg1"/>
                </a:solidFill>
              </a:rPr>
              <a:t>Square Enix como la empresa con mayor cantidad de publicaciones</a:t>
            </a:r>
          </a:p>
        </p:txBody>
      </p:sp>
      <p:pic>
        <p:nvPicPr>
          <p:cNvPr id="6" name="Imagen 5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9BEA9F8A-D733-52D7-6669-EC441EF5C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843063"/>
            <a:ext cx="3794312" cy="444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94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05EBB1-AEA9-62CB-1EB9-F4570399D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n 4" descr="Imagen que contiene calle, agua, grande, sostener">
            <a:extLst>
              <a:ext uri="{FF2B5EF4-FFF2-40B4-BE49-F238E27FC236}">
                <a16:creationId xmlns:a16="http://schemas.microsoft.com/office/drawing/2014/main" id="{066DED9B-D712-A3F9-CD65-B7E4CD48F07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8" r="5898" b="-1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86777E6-C843-0FE6-4036-106385E7F9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089082"/>
            <a:ext cx="10515600" cy="940243"/>
          </a:xfrm>
        </p:spPr>
        <p:txBody>
          <a:bodyPr>
            <a:normAutofit/>
          </a:bodyPr>
          <a:lstStyle/>
          <a:p>
            <a:r>
              <a:rPr lang="es-AR" sz="4400">
                <a:solidFill>
                  <a:srgbClr val="FFFFFF"/>
                </a:solidFill>
              </a:rPr>
              <a:t>Insights y Conclusiones</a:t>
            </a:r>
            <a:endParaRPr lang="es-AR" sz="4400" dirty="0">
              <a:solidFill>
                <a:srgbClr val="FFFFFF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EDCB1B1-7A26-C52A-ADF8-C99CBC8DA5B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838200" y="3369694"/>
            <a:ext cx="10515600" cy="109839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AR" altLang="es-AR" sz="2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Géneros:</a:t>
            </a:r>
            <a:r>
              <a:rPr kumimoji="0" lang="es-AR" altLang="es-AR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AR" altLang="es-AR" sz="2000" dirty="0">
                <a:solidFill>
                  <a:srgbClr val="FFFFFF"/>
                </a:solidFill>
                <a:latin typeface="Arial" panose="020B0604020202020204" pitchFamily="34" charset="0"/>
              </a:rPr>
              <a:t>D</a:t>
            </a:r>
            <a:r>
              <a:rPr kumimoji="0" lang="es-AR" altLang="es-AR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ominancia del género </a:t>
            </a:r>
            <a:r>
              <a:rPr kumimoji="0" lang="es-AR" altLang="es-AR" sz="2000" b="0" i="1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Action</a:t>
            </a:r>
            <a:r>
              <a:rPr kumimoji="0" lang="es-AR" altLang="es-AR" sz="2000" b="0" i="1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Role-</a:t>
            </a:r>
            <a:r>
              <a:rPr kumimoji="0" lang="es-AR" altLang="es-AR" sz="2000" b="0" i="1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playing</a:t>
            </a:r>
            <a:r>
              <a:rPr kumimoji="0" lang="es-AR" altLang="es-AR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seguido por </a:t>
            </a:r>
            <a:r>
              <a:rPr kumimoji="0" lang="es-AR" altLang="es-AR" sz="2000" b="0" i="1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Hidden</a:t>
            </a:r>
            <a:r>
              <a:rPr kumimoji="0" lang="es-AR" altLang="es-AR" sz="2000" b="0" i="1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AR" altLang="es-AR" sz="2000" b="0" i="1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Object</a:t>
            </a:r>
            <a:r>
              <a:rPr kumimoji="0" lang="es-AR" altLang="es-AR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AR" altLang="es-AR" sz="2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Empresas Líderes:</a:t>
            </a:r>
            <a:r>
              <a:rPr kumimoji="0" lang="es-AR" altLang="es-AR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La compañía </a:t>
            </a:r>
            <a:r>
              <a:rPr kumimoji="0" lang="es-AR" altLang="es-AR" sz="2000" b="0" i="1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Square Enix</a:t>
            </a:r>
            <a:r>
              <a:rPr kumimoji="0" lang="es-AR" altLang="es-AR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destaca significativamente, ocupando el primer puesto tanto en desarrollo como en publicación.</a:t>
            </a:r>
          </a:p>
        </p:txBody>
      </p:sp>
    </p:spTree>
    <p:extLst>
      <p:ext uri="{BB962C8B-B14F-4D97-AF65-F5344CB8AC3E}">
        <p14:creationId xmlns:p14="http://schemas.microsoft.com/office/powerpoint/2010/main" val="27459241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207</Words>
  <Application>Microsoft Office PowerPoint</Application>
  <PresentationFormat>Panorámica</PresentationFormat>
  <Paragraphs>21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Tema de Office</vt:lpstr>
      <vt:lpstr>Análisis de videojuegos de PlayStation</vt:lpstr>
      <vt:lpstr>Abstract y Audiencia</vt:lpstr>
      <vt:lpstr>Preguntas a responder</vt:lpstr>
      <vt:lpstr>Resumen de Metadata</vt:lpstr>
      <vt:lpstr>Géneros más frecuentes</vt:lpstr>
      <vt:lpstr>Desarrolladores Principales</vt:lpstr>
      <vt:lpstr>Publishers Principales</vt:lpstr>
      <vt:lpstr>Insights y 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Valentin Bustillo</dc:creator>
  <cp:lastModifiedBy>Valentin Bustillo</cp:lastModifiedBy>
  <cp:revision>1</cp:revision>
  <dcterms:created xsi:type="dcterms:W3CDTF">2026-02-24T08:47:42Z</dcterms:created>
  <dcterms:modified xsi:type="dcterms:W3CDTF">2026-02-24T09:12:17Z</dcterms:modified>
</cp:coreProperties>
</file>

<file path=docProps/thumbnail.jpeg>
</file>